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2" r:id="rId3"/>
    <p:sldId id="297" r:id="rId4"/>
    <p:sldId id="280" r:id="rId5"/>
    <p:sldId id="295" r:id="rId6"/>
    <p:sldId id="296" r:id="rId7"/>
    <p:sldId id="281" r:id="rId8"/>
    <p:sldId id="294" r:id="rId9"/>
    <p:sldId id="288" r:id="rId10"/>
    <p:sldId id="287" r:id="rId11"/>
    <p:sldId id="286" r:id="rId12"/>
    <p:sldId id="285" r:id="rId13"/>
    <p:sldId id="284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65" d="100"/>
          <a:sy n="65" d="100"/>
        </p:scale>
        <p:origin x="-4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E077D-F535-4F36-B993-BE077F55180E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50FD-AB75-4A90-B370-DC096944E1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5FE46-363E-4C5E-A5EC-B456E5908F5A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0CA3B-B81D-4368-B297-C1AAC2889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FB2A4-C8C3-4263-922D-3672D9E7F25F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EE27-A951-40B9-ADB9-C045454EE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71322-083E-48B2-97A7-0AA3C620B414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DAE5-8B91-4504-9976-C85AC11106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AA961-9AAB-47AE-AB98-4E2F93A70B06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F5744-461C-4D27-AC8A-37DFBDC55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5FA24-77F1-4E9F-B483-295798413120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44F08-1A1D-4605-817F-A9BDB89EEE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B6D2-B335-4258-A3CF-54252A025E2D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26510-56C6-4C03-A9C1-5A179FD1D4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880F0-25C5-45DC-84E1-14EADAB4CE05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2D2CB-D60D-4B2F-9471-9ADB5AF5E0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7D43E-2597-462F-9535-5D5FE12CAA63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60F46-BD48-4DD5-AF30-69D4F9C981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36EEA-D9D2-4969-AD03-1F648F1AA6A0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69AD31-359E-4DAC-8FAA-99F8C2450E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8177A-57F8-43E1-90A1-08E8CDCD07BC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099C1-488A-4127-83EE-2F0A24FEFC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6A61A-B9C2-40D2-A74E-98C0B33F7EC6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2DADAF-0EA3-44A6-B981-EDCAC50586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 «Детский сад №7 «Одуванчик» с приоритетным направлением деятельности по социально – личностному развитию детей»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13121" y="1196752"/>
            <a:ext cx="6759279" cy="47525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Формирование </a:t>
            </a:r>
          </a:p>
          <a:p>
            <a:pPr algn="ctr"/>
            <a:r>
              <a:rPr lang="ru-RU" sz="7200" b="1" dirty="0">
                <a:ln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правильной </a:t>
            </a:r>
          </a:p>
          <a:p>
            <a:pPr algn="ctr"/>
            <a:r>
              <a:rPr lang="ru-RU" sz="7200" b="1" dirty="0">
                <a:ln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осанки дошкольников</a:t>
            </a:r>
            <a:endParaRPr lang="ru-RU" sz="7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4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564804"/>
            <a:ext cx="347975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rgbClr val="7030A0"/>
                </a:solidFill>
                <a:latin typeface="Monotype Corsiva" pitchFamily="66" charset="0"/>
              </a:rPr>
              <a:t>Сделаю окошечко,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/>
                <a:solidFill>
                  <a:srgbClr val="7030A0"/>
                </a:solidFill>
                <a:latin typeface="Monotype Corsiva" pitchFamily="66" charset="0"/>
              </a:rPr>
              <a:t>посмотрю </a:t>
            </a:r>
            <a:r>
              <a:rPr lang="ru-RU" sz="3200" b="1" dirty="0">
                <a:ln/>
                <a:solidFill>
                  <a:srgbClr val="7030A0"/>
                </a:solidFill>
                <a:latin typeface="Monotype Corsiva" pitchFamily="66" charset="0"/>
              </a:rPr>
              <a:t>немножечко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18863"/>
          <a:stretch/>
        </p:blipFill>
        <p:spPr bwMode="auto">
          <a:xfrm>
            <a:off x="4283968" y="3564804"/>
            <a:ext cx="4200724" cy="187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8" b="40151"/>
          <a:stretch/>
        </p:blipFill>
        <p:spPr bwMode="auto">
          <a:xfrm>
            <a:off x="323528" y="188640"/>
            <a:ext cx="4483908" cy="29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34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441392"/>
            <a:ext cx="3024187" cy="23082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По одной  и вместе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ноги поднимаю.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Я хочу быть сильным –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Мышцы напрягаю.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026" y="1175991"/>
            <a:ext cx="4282256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</a:rPr>
              <a:t>Подъёмный кран изображаю,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</a:rPr>
              <a:t> груз тяжёлый поднимаю.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5"/>
          <a:stretch/>
        </p:blipFill>
        <p:spPr bwMode="auto">
          <a:xfrm>
            <a:off x="35420" y="186284"/>
            <a:ext cx="4608513" cy="23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7" b="16123"/>
          <a:stretch/>
        </p:blipFill>
        <p:spPr bwMode="auto">
          <a:xfrm>
            <a:off x="4663026" y="3769594"/>
            <a:ext cx="3912692" cy="16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30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34649" y="558550"/>
            <a:ext cx="39243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Спинка гибкая у нас,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Как у кошечки как раз!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« Мяу!» – спинку мы прогнём,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« </a:t>
            </a:r>
            <a:r>
              <a:rPr lang="ru-RU" sz="2400" b="1" dirty="0" err="1">
                <a:ln/>
                <a:solidFill>
                  <a:srgbClr val="7030A0"/>
                </a:solidFill>
                <a:latin typeface="Monotype Corsiva" pitchFamily="66" charset="0"/>
              </a:rPr>
              <a:t>Фрр</a:t>
            </a: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!» – сердиться мы начнём.</a:t>
            </a:r>
          </a:p>
        </p:txBody>
      </p:sp>
      <p:pic>
        <p:nvPicPr>
          <p:cNvPr id="1026" name="Picture 2" descr="C:\Users\user\Desktop\100_8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77952" cy="25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00_8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593976" cy="26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4029165"/>
            <a:ext cx="4572000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</a:rPr>
              <a:t>Мышцы укрепили,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</a:rPr>
              <a:t>Держим спину прямо!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</a:rPr>
              <a:t>За красивую осанку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</a:rPr>
              <a:t>Нас похвалит мама!</a:t>
            </a:r>
          </a:p>
        </p:txBody>
      </p:sp>
    </p:spTree>
    <p:extLst>
      <p:ext uri="{BB962C8B-B14F-4D97-AF65-F5344CB8AC3E}">
        <p14:creationId xmlns:p14="http://schemas.microsoft.com/office/powerpoint/2010/main" val="122575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942" y="1124744"/>
            <a:ext cx="3524448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</a:rPr>
              <a:t>Тренирую мышцы я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</a:rPr>
              <a:t>Это « лодочка» моя.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4128566" cy="309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9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5183" y="908720"/>
            <a:ext cx="6408712" cy="48965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n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9600" b="1" dirty="0">
                <a:ln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9600" b="1" dirty="0">
                <a:ln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внимание</a:t>
            </a:r>
          </a:p>
        </p:txBody>
      </p: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9A66"/>
              </a:clrFrom>
              <a:clrTo>
                <a:srgbClr val="FF9A66">
                  <a:alpha val="0"/>
                </a:srgbClr>
              </a:clrTo>
            </a:clrChange>
          </a:blip>
          <a:srcRect l="79124"/>
          <a:stretch>
            <a:fillRect/>
          </a:stretch>
        </p:blipFill>
        <p:spPr bwMode="auto">
          <a:xfrm>
            <a:off x="6588224" y="188640"/>
            <a:ext cx="1871662" cy="195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9A66"/>
              </a:clrFrom>
              <a:clrTo>
                <a:srgbClr val="FF9A66">
                  <a:alpha val="0"/>
                </a:srgbClr>
              </a:clrTo>
            </a:clrChange>
            <a:lum bright="10000"/>
          </a:blip>
          <a:srcRect r="83231"/>
          <a:stretch>
            <a:fillRect/>
          </a:stretch>
        </p:blipFill>
        <p:spPr bwMode="auto">
          <a:xfrm>
            <a:off x="755576" y="2276872"/>
            <a:ext cx="1768475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58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санка\100_8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6120"/>
            <a:ext cx="2960694" cy="3947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осанка\100_83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2" r="33113"/>
          <a:stretch/>
        </p:blipFill>
        <p:spPr bwMode="auto">
          <a:xfrm>
            <a:off x="2594491" y="3051795"/>
            <a:ext cx="3315796" cy="3835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осанка\100_83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909" b="-596"/>
          <a:stretch/>
        </p:blipFill>
        <p:spPr bwMode="auto">
          <a:xfrm>
            <a:off x="5292080" y="1011217"/>
            <a:ext cx="3523920" cy="3958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39752" y="231720"/>
            <a:ext cx="3960440" cy="914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7030A0"/>
                </a:solidFill>
                <a:latin typeface="Monotype Corsiva" pitchFamily="66" charset="0"/>
              </a:rPr>
              <a:t>Наши дети</a:t>
            </a:r>
            <a:endParaRPr lang="ru-RU" sz="5400" b="1" dirty="0">
              <a:ln/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4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60648"/>
            <a:ext cx="4788024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sz="2400" b="1" i="1" dirty="0">
                <a:ln/>
                <a:solidFill>
                  <a:srgbClr val="7030A0"/>
                </a:solidFill>
                <a:latin typeface="Monotype Corsiva" pitchFamily="66" charset="0"/>
              </a:rPr>
              <a:t>Осанка – это привычное положение тела человека. Она считается правильной, если человек держит голову прямо и свободно, плечи находятся на одном уровне, слегка опущены назад, корпус выпрямлен, живот подтянут, грудь слегка выступает вперед, колени </a:t>
            </a:r>
            <a:r>
              <a:rPr lang="ru-RU" sz="2400" b="1" i="1" dirty="0" smtClean="0">
                <a:ln/>
                <a:solidFill>
                  <a:srgbClr val="7030A0"/>
                </a:solidFill>
                <a:latin typeface="Monotype Corsiva" pitchFamily="66" charset="0"/>
              </a:rPr>
              <a:t>выпрямлены.</a:t>
            </a:r>
          </a:p>
          <a:p>
            <a:pPr marL="45720"/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При правильной осанке позвоночник и столбы обладают наилучшими возможностями пружинить и смягчать толчки и сотрясения в таких движениях, как бег, прыжки, ходьба; улучшается самочувствие и настроение. </a:t>
            </a:r>
          </a:p>
          <a:p>
            <a:pPr marL="45720" indent="0">
              <a:buNone/>
            </a:pPr>
            <a:endParaRPr lang="ru-RU" sz="24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4" name="Picture 30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422960"/>
            <a:ext cx="2504673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61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61" y="980728"/>
            <a:ext cx="4572000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>
                <a:ln/>
                <a:solidFill>
                  <a:srgbClr val="7030A0"/>
                </a:solidFill>
                <a:latin typeface="Monotype Corsiva" pitchFamily="66" charset="0"/>
              </a:rPr>
              <a:t>При неправильной </a:t>
            </a:r>
            <a:r>
              <a:rPr lang="ru-RU" sz="3600" b="1" dirty="0" smtClean="0">
                <a:ln/>
                <a:solidFill>
                  <a:srgbClr val="7030A0"/>
                </a:solidFill>
                <a:latin typeface="Monotype Corsiva" pitchFamily="66" charset="0"/>
              </a:rPr>
              <a:t>осанке,   </a:t>
            </a:r>
            <a:r>
              <a:rPr lang="ru-RU" sz="3600" b="1" dirty="0">
                <a:ln/>
                <a:solidFill>
                  <a:srgbClr val="7030A0"/>
                </a:solidFill>
                <a:latin typeface="Monotype Corsiva" pitchFamily="66" charset="0"/>
              </a:rPr>
              <a:t>движения человека становятся неловкими; нарушается работа внутренних органов; возникают боли в суставах, мышцах, пояснице, стопах.</a:t>
            </a:r>
          </a:p>
        </p:txBody>
      </p:sp>
      <p:pic>
        <p:nvPicPr>
          <p:cNvPr id="3" name="Содержимое 6" descr="img0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725" y="404664"/>
            <a:ext cx="3672992" cy="2838221"/>
          </a:xfrm>
          <a:prstGeom prst="rect">
            <a:avLst/>
          </a:prstGeom>
        </p:spPr>
      </p:pic>
      <p:pic>
        <p:nvPicPr>
          <p:cNvPr id="1026" name="Picture 2" descr="C:\Users\user\Desktop\a6907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2" y="3573016"/>
            <a:ext cx="3773318" cy="31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50733" y="467125"/>
            <a:ext cx="662473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u="sng" dirty="0">
                <a:ln/>
                <a:solidFill>
                  <a:srgbClr val="7030A0"/>
                </a:solidFill>
                <a:latin typeface="Monotype Corsiva" pitchFamily="66" charset="0"/>
              </a:rPr>
              <a:t>Причины формирования неправильной осанки являются</a:t>
            </a:r>
            <a:r>
              <a:rPr lang="ru-RU" sz="3200" b="1" u="sng" dirty="0" smtClean="0">
                <a:ln/>
                <a:solidFill>
                  <a:srgbClr val="7030A0"/>
                </a:solidFill>
                <a:latin typeface="Monotype Corsiva" pitchFamily="66" charset="0"/>
              </a:rPr>
              <a:t>:</a:t>
            </a:r>
            <a:endParaRPr lang="ru-RU" sz="3200" b="1" dirty="0">
              <a:ln/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01" y="1586605"/>
            <a:ext cx="4572000" cy="48936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>
              <a:buFontTx/>
              <a:buChar char="-"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Отсутствие крепкого, достаточно развитого мышечного корсажа – мышечной системы;</a:t>
            </a:r>
          </a:p>
          <a:p>
            <a:pPr algn="just">
              <a:buFontTx/>
              <a:buChar char="-"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Неравномерное развитие мышц спины, живота  и бедер, изменение тяги, определяющей вертикальное положение позвоночника;</a:t>
            </a:r>
          </a:p>
          <a:p>
            <a:pPr algn="just">
              <a:buFontTx/>
              <a:buChar char="-"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Продолжительная болезнь или хронические заболевания, ослабляющие организм;</a:t>
            </a:r>
          </a:p>
          <a:p>
            <a:pPr algn="just">
              <a:buFontTx/>
              <a:buChar char="-"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Последствия рахита</a:t>
            </a:r>
          </a:p>
          <a:p>
            <a:pPr algn="just">
              <a:buFontTx/>
              <a:buChar char="-"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Не соответствующая росту мебель;</a:t>
            </a:r>
          </a:p>
          <a:p>
            <a:pPr algn="just">
              <a:buFontTx/>
              <a:buChar char="-"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</a:rPr>
              <a:t>Неудобная одежда и обувь.</a:t>
            </a:r>
          </a:p>
        </p:txBody>
      </p:sp>
      <p:pic>
        <p:nvPicPr>
          <p:cNvPr id="4" name="Рисунок 10" descr="osank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6605"/>
            <a:ext cx="371386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05126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Контролируйте осанку своего ребенка раз в полгода самостоятельно, не прибегая к помощи врача.</a:t>
            </a:r>
          </a:p>
        </p:txBody>
      </p:sp>
    </p:spTree>
    <p:extLst>
      <p:ext uri="{BB962C8B-B14F-4D97-AF65-F5344CB8AC3E}">
        <p14:creationId xmlns:p14="http://schemas.microsoft.com/office/powerpoint/2010/main" val="335606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9999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731"/>
            <a:ext cx="3816424" cy="300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" name="Picture 3" descr="C:\Users\user\Desktop\0d250e94040f480559d1a58e1d9fc6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686584" cy="3779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746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10205"/>
            <a:ext cx="655272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>
                <a:ln/>
                <a:solidFill>
                  <a:srgbClr val="7030A0"/>
                </a:solidFill>
                <a:latin typeface="Monotype Corsiva" pitchFamily="66" charset="0"/>
              </a:rPr>
              <a:t>Как </a:t>
            </a:r>
            <a:r>
              <a:rPr lang="ru-RU" sz="2800" b="1" i="1" dirty="0" smtClean="0">
                <a:ln/>
                <a:solidFill>
                  <a:srgbClr val="7030A0"/>
                </a:solidFill>
                <a:latin typeface="Monotype Corsiva" pitchFamily="66" charset="0"/>
              </a:rPr>
              <a:t> сформировать  правильную </a:t>
            </a:r>
            <a:r>
              <a:rPr lang="ru-RU" sz="2800" b="1" i="1" dirty="0">
                <a:ln/>
                <a:solidFill>
                  <a:srgbClr val="7030A0"/>
                </a:solidFill>
                <a:latin typeface="Monotype Corsiva" pitchFamily="66" charset="0"/>
              </a:rPr>
              <a:t>осанку?</a:t>
            </a:r>
            <a:endParaRPr lang="ru-RU" sz="2800" b="1" dirty="0">
              <a:ln/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582" y="980728"/>
            <a:ext cx="4572000" cy="55707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Правильная осанка не бывает врожденной, она начинает формироваться </a:t>
            </a:r>
            <a:r>
              <a:rPr lang="ru-RU" sz="2800" b="1" dirty="0" smtClean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с </a:t>
            </a:r>
            <a:r>
              <a:rPr lang="ru-RU" sz="2800" b="1" dirty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первых лет нашей жизни.</a:t>
            </a:r>
          </a:p>
          <a:p>
            <a:pPr>
              <a:buFont typeface="Wingdings" pitchFamily="2" charset="2"/>
              <a:buNone/>
            </a:pPr>
            <a:endParaRPr lang="ru-RU" sz="2800" b="1" dirty="0">
              <a:ln/>
              <a:solidFill>
                <a:srgbClr val="7030A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2400" b="1" dirty="0" smtClean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Наиболее </a:t>
            </a: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ответственный период для формирования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     осанки </a:t>
            </a:r>
            <a:r>
              <a:rPr lang="ru-RU" sz="2400" b="1" u="sng" dirty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от 4 до 10 лет</a:t>
            </a:r>
          </a:p>
          <a:p>
            <a:pPr>
              <a:buFont typeface="Wingdings" pitchFamily="2" charset="2"/>
              <a:buNone/>
            </a:pPr>
            <a:endParaRPr lang="ru-RU" sz="2400" b="1" u="sng" dirty="0">
              <a:ln/>
              <a:solidFill>
                <a:srgbClr val="7030A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Приучая </a:t>
            </a:r>
            <a:r>
              <a:rPr lang="ru-RU" sz="2400" b="1" dirty="0">
                <a:ln/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вашего ребенка «правильно» держать свое тело,     не забывайте при этом и про вашу осанку.</a:t>
            </a:r>
          </a:p>
          <a:p>
            <a:pPr>
              <a:buFont typeface="Wingdings" pitchFamily="2" charset="2"/>
              <a:buNone/>
            </a:pP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6" descr="osanka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r="4614"/>
          <a:stretch>
            <a:fillRect/>
          </a:stretch>
        </p:blipFill>
        <p:spPr bwMode="auto">
          <a:xfrm>
            <a:off x="4597157" y="1435709"/>
            <a:ext cx="4213225" cy="2500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img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036141"/>
            <a:ext cx="3418551" cy="28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332656"/>
            <a:ext cx="576064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/>
                <a:solidFill>
                  <a:srgbClr val="7030A0"/>
                </a:solidFill>
                <a:latin typeface="Monotype Corsiva" pitchFamily="66" charset="0"/>
              </a:rPr>
              <a:t>ДЛЯ ВЫРАБОТКИ ПРАВИЛЬНОЙ ОСАНКИ НЕОБХОДИМО</a:t>
            </a:r>
            <a:endParaRPr lang="ru-RU" sz="2800" b="1" dirty="0">
              <a:ln/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93030"/>
            <a:ext cx="4572000" cy="403187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3200" b="1" dirty="0">
                <a:ln/>
                <a:solidFill>
                  <a:srgbClr val="7030A0"/>
                </a:solidFill>
                <a:latin typeface="Monotype Corsiva" pitchFamily="66" charset="0"/>
              </a:rPr>
              <a:t>Сохраняйте правильную рабочую позу на занятиях.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3200" b="1" dirty="0">
                <a:ln/>
                <a:solidFill>
                  <a:srgbClr val="7030A0"/>
                </a:solidFill>
                <a:latin typeface="Monotype Corsiva" pitchFamily="66" charset="0"/>
              </a:rPr>
              <a:t>При поднимании рук вверх или вперед не отклоняйте туловище назад.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3200" b="1" dirty="0">
                <a:ln/>
                <a:solidFill>
                  <a:srgbClr val="7030A0"/>
                </a:solidFill>
                <a:latin typeface="Monotype Corsiva" pitchFamily="66" charset="0"/>
              </a:rPr>
              <a:t>Контролируйте положение своего тела перед зеркалом.</a:t>
            </a:r>
          </a:p>
        </p:txBody>
      </p:sp>
      <p:pic>
        <p:nvPicPr>
          <p:cNvPr id="4" name="Picture 7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266568"/>
            <a:ext cx="3546111" cy="298038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0" name="Picture 2" descr="C:\Users\user\Desktop\cara-mengobati-skoli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97244"/>
            <a:ext cx="2262454" cy="26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8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11188" y="404813"/>
            <a:ext cx="76327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7030A0"/>
                </a:solidFill>
                <a:latin typeface="Monotype Corsiva" pitchFamily="66" charset="0"/>
              </a:rPr>
              <a:t>Особое значение для формирования правильной осанки имеют упражнения, которые выпрямляют позвоночник, расширяют грудную клетку, сближают лопатки и укрепляют мускулатуру спины и живота .</a:t>
            </a:r>
          </a:p>
        </p:txBody>
      </p:sp>
      <p:pic>
        <p:nvPicPr>
          <p:cNvPr id="14339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3356992"/>
            <a:ext cx="21304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352229"/>
            <a:ext cx="2667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498</TotalTime>
  <Words>388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правильной осанки дошкольников посредством игр и упражнений.</dc:title>
  <dc:creator>Елена</dc:creator>
  <cp:lastModifiedBy>user</cp:lastModifiedBy>
  <cp:revision>56</cp:revision>
  <dcterms:created xsi:type="dcterms:W3CDTF">2010-05-07T12:29:30Z</dcterms:created>
  <dcterms:modified xsi:type="dcterms:W3CDTF">2014-03-30T12:59:20Z</dcterms:modified>
</cp:coreProperties>
</file>